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6aafa74d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6aafa74d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9981581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9981581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6aafa74d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6aafa74d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6aafa74d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6aafa74d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6aafa74d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6aafa74d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6aafa74d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6aafa74d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6aafa74d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6aafa74d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6aafa74d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6aafa74d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6aafa74d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6aafa74d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38c0fe9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38c0fe9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99815817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099815817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38c0fe9e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38c0fe9e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38c0fe9e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38c0fe9e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38c0fe9e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38c0fe9e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38c0fe9e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38c0fe9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6aafa74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6aafa74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6aafa74d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6aafa74d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6aafa74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6aafa74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9981581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9981581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6aafa74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6aafa74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6aafa74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6aafa74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6aafa74d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6aafa74d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6aafa74d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6aafa74d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6aafa74d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6aafa74d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craftcloud3d.com/?utm_source=all3dp&amp;utm_campaign=navbar" TargetMode="External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44950" y="3826475"/>
            <a:ext cx="5087400" cy="1028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Outsourcing 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ctrTitle"/>
          </p:nvPr>
        </p:nvSpPr>
        <p:spPr>
          <a:xfrm>
            <a:off x="3744950" y="3826475"/>
            <a:ext cx="5087400" cy="1028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Cost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Craft Cloud</a:t>
            </a:r>
            <a:r>
              <a:rPr lang="en"/>
              <a:t> from All 3DP 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4098300" cy="31236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Upload File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Select Material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Compare Prices from Dozens of Companies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https://craftcloud3d.com/?utm_source=all3dp&amp;utm_campaign=navbar</a:t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6058925" y="4002700"/>
            <a:ext cx="749700" cy="27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175" y="1152475"/>
            <a:ext cx="4429202" cy="198808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>
            <a:off x="3744950" y="3826475"/>
            <a:ext cx="5087400" cy="1028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Time/ Shipping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Considerations</a:t>
            </a:r>
            <a:endParaRPr b="1"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" sz="2200">
                <a:solidFill>
                  <a:srgbClr val="000000"/>
                </a:solidFill>
              </a:rPr>
              <a:t>Do I need my object fabricated to meet a certain deadline? 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" sz="2200">
                <a:solidFill>
                  <a:srgbClr val="000000"/>
                </a:solidFill>
              </a:rPr>
              <a:t>You will usually need to give companies at least 3 weeks.</a:t>
            </a:r>
            <a:endParaRPr sz="22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" sz="2200">
                <a:solidFill>
                  <a:srgbClr val="000000"/>
                </a:solidFill>
              </a:rPr>
              <a:t>Do I need to make multiple prototypes? How can I check scale, or if parts fit together?</a:t>
            </a:r>
            <a:endParaRPr sz="2200">
              <a:solidFill>
                <a:srgbClr val="00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-"/>
            </a:pPr>
            <a:r>
              <a:rPr lang="en" sz="2200">
                <a:solidFill>
                  <a:srgbClr val="000000"/>
                </a:solidFill>
              </a:rPr>
              <a:t>Check material properties lists from the company to see how much particular materials shrink. 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ctrTitle"/>
          </p:nvPr>
        </p:nvSpPr>
        <p:spPr>
          <a:xfrm>
            <a:off x="3744950" y="3826475"/>
            <a:ext cx="5087400" cy="1028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Ethics 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Labor/ Waste</a:t>
            </a:r>
            <a:endParaRPr b="1"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" sz="2300">
                <a:solidFill>
                  <a:srgbClr val="000000"/>
                </a:solidFill>
              </a:rPr>
              <a:t>Is the company green/ environmentally sustainable? 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" sz="2300">
                <a:solidFill>
                  <a:srgbClr val="000000"/>
                </a:solidFill>
              </a:rPr>
              <a:t>Can the material I use be recycled later on? 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" sz="2300">
                <a:solidFill>
                  <a:srgbClr val="000000"/>
                </a:solidFill>
              </a:rPr>
              <a:t>How are the employees treated? Have there been any reports about mistreatment? 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ctrTitle"/>
          </p:nvPr>
        </p:nvSpPr>
        <p:spPr>
          <a:xfrm>
            <a:off x="3744950" y="3826475"/>
            <a:ext cx="5087400" cy="1028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Laser Cutting 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Ponoko (Also Xometry, Cotter, Sculpteo, </a:t>
            </a:r>
            <a:r>
              <a:rPr b="1" lang="en" sz="2600"/>
              <a:t>Lasergist</a:t>
            </a:r>
            <a:r>
              <a:rPr b="1" lang="en" sz="2600"/>
              <a:t>)</a:t>
            </a:r>
            <a:endParaRPr b="1" sz="2200"/>
          </a:p>
        </p:txBody>
      </p:sp>
      <p:sp>
        <p:nvSpPr>
          <p:cNvPr id="154" name="Google Shape;154;p29"/>
          <p:cNvSpPr txBox="1"/>
          <p:nvPr/>
        </p:nvSpPr>
        <p:spPr>
          <a:xfrm>
            <a:off x="6058925" y="4002700"/>
            <a:ext cx="749700" cy="27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088" y="1268875"/>
            <a:ext cx="7463826" cy="36725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52475"/>
            <a:ext cx="3967800" cy="34164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Aluminum (2024-T3 - 7075-T6)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Brass (C360, 260)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C932 M07 Bearing Bronze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Copper (101, C110)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ABS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Acetal [Delrin]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Acrylic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G-10 Garolite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Nylon 6/6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PEEK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6058925" y="4002700"/>
            <a:ext cx="749700" cy="27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4449875" y="1152475"/>
            <a:ext cx="3967800" cy="34164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>
                <a:solidFill>
                  <a:schemeClr val="dk1"/>
                </a:solidFill>
              </a:rPr>
              <a:t>Polycarbonate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>
                <a:solidFill>
                  <a:schemeClr val="dk1"/>
                </a:solidFill>
              </a:rPr>
              <a:t>PTFE [Teflon]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>
                <a:solidFill>
                  <a:schemeClr val="dk1"/>
                </a:solidFill>
              </a:rPr>
              <a:t>Polypropylene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>
                <a:solidFill>
                  <a:schemeClr val="dk1"/>
                </a:solidFill>
              </a:rPr>
              <a:t>Ultra-High Molecular Weight Polyethylene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>
                <a:solidFill>
                  <a:schemeClr val="dk1"/>
                </a:solidFill>
              </a:rPr>
              <a:t>Alloy Steel (4130, 4140)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>
                <a:solidFill>
                  <a:schemeClr val="dk1"/>
                </a:solidFill>
              </a:rPr>
              <a:t>Stainless Steel (15 - 420)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>
                <a:solidFill>
                  <a:schemeClr val="dk1"/>
                </a:solidFill>
              </a:rPr>
              <a:t>Steel (1018, A36)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>
                <a:solidFill>
                  <a:schemeClr val="dk1"/>
                </a:solidFill>
              </a:rPr>
              <a:t>Titanium (6Al-4V, Grade 2)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>
                <a:solidFill>
                  <a:schemeClr val="dk1"/>
                </a:solidFill>
              </a:rPr>
              <a:t>Zinc Sheet Alloy 500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ctrTitle"/>
          </p:nvPr>
        </p:nvSpPr>
        <p:spPr>
          <a:xfrm>
            <a:off x="2767425" y="3826475"/>
            <a:ext cx="6064800" cy="1028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Electronic Cutting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What is outsourcing?</a:t>
            </a:r>
            <a:endParaRPr b="1" sz="3100"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13" y="1682450"/>
            <a:ext cx="8402176" cy="2084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Sticker Mule</a:t>
            </a:r>
            <a:r>
              <a:rPr b="1" lang="en" sz="2600"/>
              <a:t> (Sticker Giant, Stickeryou,  )</a:t>
            </a:r>
            <a:endParaRPr b="1" sz="2200"/>
          </a:p>
        </p:txBody>
      </p:sp>
      <p:sp>
        <p:nvSpPr>
          <p:cNvPr id="174" name="Google Shape;174;p32"/>
          <p:cNvSpPr txBox="1"/>
          <p:nvPr/>
        </p:nvSpPr>
        <p:spPr>
          <a:xfrm>
            <a:off x="6058925" y="4002700"/>
            <a:ext cx="749700" cy="27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938" y="1337875"/>
            <a:ext cx="5754123" cy="3571796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Sticker Mule </a:t>
            </a:r>
            <a:endParaRPr b="1" sz="2200"/>
          </a:p>
        </p:txBody>
      </p:sp>
      <p:sp>
        <p:nvSpPr>
          <p:cNvPr id="181" name="Google Shape;181;p33"/>
          <p:cNvSpPr txBox="1"/>
          <p:nvPr/>
        </p:nvSpPr>
        <p:spPr>
          <a:xfrm>
            <a:off x="6058925" y="4002700"/>
            <a:ext cx="749700" cy="27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638" y="1128200"/>
            <a:ext cx="5104719" cy="3820975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25674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Sticker Mule </a:t>
            </a:r>
            <a:endParaRPr b="1" sz="2200"/>
          </a:p>
        </p:txBody>
      </p:sp>
      <p:sp>
        <p:nvSpPr>
          <p:cNvPr id="188" name="Google Shape;188;p34"/>
          <p:cNvSpPr txBox="1"/>
          <p:nvPr/>
        </p:nvSpPr>
        <p:spPr>
          <a:xfrm>
            <a:off x="6058925" y="4002700"/>
            <a:ext cx="749700" cy="27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pic>
        <p:nvPicPr>
          <p:cNvPr id="189" name="Google Shape;189;p34"/>
          <p:cNvPicPr preferRelativeResize="0"/>
          <p:nvPr/>
        </p:nvPicPr>
        <p:blipFill rotWithShape="1">
          <a:blip r:embed="rId4">
            <a:alphaModFix/>
          </a:blip>
          <a:srcRect b="0" l="66867" r="6882" t="5749"/>
          <a:stretch/>
        </p:blipFill>
        <p:spPr>
          <a:xfrm>
            <a:off x="6268575" y="1150500"/>
            <a:ext cx="2453749" cy="382295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34"/>
          <p:cNvPicPr preferRelativeResize="0"/>
          <p:nvPr/>
        </p:nvPicPr>
        <p:blipFill rotWithShape="1">
          <a:blip r:embed="rId5">
            <a:alphaModFix/>
          </a:blip>
          <a:srcRect b="0" l="6314" r="8694" t="0"/>
          <a:stretch/>
        </p:blipFill>
        <p:spPr>
          <a:xfrm>
            <a:off x="311700" y="1150500"/>
            <a:ext cx="5590750" cy="2526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Miami Fruit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196" name="Google Shape;196;p35"/>
          <p:cNvSpPr txBox="1"/>
          <p:nvPr/>
        </p:nvSpPr>
        <p:spPr>
          <a:xfrm>
            <a:off x="6058925" y="4002700"/>
            <a:ext cx="749700" cy="27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170150"/>
            <a:ext cx="5717169" cy="3820975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5">
            <a:alphaModFix/>
          </a:blip>
          <a:srcRect b="0" l="21893" r="0" t="0"/>
          <a:stretch/>
        </p:blipFill>
        <p:spPr>
          <a:xfrm>
            <a:off x="6205774" y="1170150"/>
            <a:ext cx="2683881" cy="3820976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619000" cy="572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Manufacturing on a Large Scale </a:t>
            </a:r>
            <a:endParaRPr b="1"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1152475"/>
            <a:ext cx="5234700" cy="34164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If you need to make 100+ of an item, you might want to contact a company to make your product.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Previously mentioned outsourcing companies can still be used for cheap prototypes, but you shouldn’t use them to make 100 of an item in most circumstances.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Craftcloud from All3DP lets you compare with quantity as a setting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6058925" y="4002700"/>
            <a:ext cx="749700" cy="27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750" y="1152475"/>
            <a:ext cx="3241950" cy="2195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2175" y="3632775"/>
            <a:ext cx="3295075" cy="936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1101300" y="1180200"/>
            <a:ext cx="6941400" cy="27831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</a:rPr>
              <a:t>Contact us with questions! </a:t>
            </a:r>
            <a:endParaRPr b="1" sz="4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</a:rPr>
              <a:t>makerspace@chipublib.org</a:t>
            </a:r>
            <a:endParaRPr b="1" sz="4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Popular Companies </a:t>
            </a:r>
            <a:endParaRPr b="1"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19900"/>
            <a:ext cx="3686576" cy="19790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276538" y="2526250"/>
            <a:ext cx="37569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Shapeways </a:t>
            </a:r>
            <a:endParaRPr b="1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225" y="1119900"/>
            <a:ext cx="3915075" cy="1979051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4917263" y="2526250"/>
            <a:ext cx="39150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Sculpteo </a:t>
            </a:r>
            <a:endParaRPr b="1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550" y="3241325"/>
            <a:ext cx="3756900" cy="17397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276525" y="4466825"/>
            <a:ext cx="37569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3D Hubs </a:t>
            </a:r>
            <a:endParaRPr b="1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7225" y="3241325"/>
            <a:ext cx="3915002" cy="1739751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4917225" y="4466825"/>
            <a:ext cx="39150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i.Materialise</a:t>
            </a: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Things to Consider While Outsourcing</a:t>
            </a:r>
            <a:endParaRPr b="1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b="1" lang="en" sz="3000">
                <a:solidFill>
                  <a:srgbClr val="000000"/>
                </a:solidFill>
              </a:rPr>
              <a:t>M</a:t>
            </a:r>
            <a:r>
              <a:rPr b="1" lang="en" sz="3000">
                <a:solidFill>
                  <a:srgbClr val="000000"/>
                </a:solidFill>
              </a:rPr>
              <a:t>aterial</a:t>
            </a:r>
            <a:endParaRPr b="1"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b="1" lang="en" sz="3000">
                <a:solidFill>
                  <a:srgbClr val="000000"/>
                </a:solidFill>
              </a:rPr>
              <a:t>Cost</a:t>
            </a:r>
            <a:endParaRPr b="1"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b="1" lang="en" sz="3000">
                <a:solidFill>
                  <a:srgbClr val="000000"/>
                </a:solidFill>
              </a:rPr>
              <a:t>Time</a:t>
            </a:r>
            <a:endParaRPr b="1"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b="1" lang="en" sz="3000">
                <a:solidFill>
                  <a:srgbClr val="000000"/>
                </a:solidFill>
              </a:rPr>
              <a:t>Shipping / Country of origin</a:t>
            </a:r>
            <a:endParaRPr b="1"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b="1" lang="en" sz="3000">
                <a:solidFill>
                  <a:srgbClr val="000000"/>
                </a:solidFill>
              </a:rPr>
              <a:t>Ethics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3744950" y="3826475"/>
            <a:ext cx="5087400" cy="1028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Material 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Plastics</a:t>
            </a:r>
            <a:endParaRPr b="1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00" y="1157325"/>
            <a:ext cx="8276551" cy="382097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Resin</a:t>
            </a:r>
            <a:endParaRPr b="1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4550"/>
            <a:ext cx="7550540" cy="382097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Sandstone/ Steel</a:t>
            </a:r>
            <a:r>
              <a:rPr lang="en"/>
              <a:t> 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4550"/>
            <a:ext cx="7036253" cy="382097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Precious Metals</a:t>
            </a:r>
            <a:r>
              <a:rPr lang="en"/>
              <a:t> 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0125"/>
            <a:ext cx="8438550" cy="38209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